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66" r:id="rId4"/>
    <p:sldId id="267" r:id="rId5"/>
    <p:sldId id="272" r:id="rId6"/>
    <p:sldId id="259" r:id="rId7"/>
    <p:sldId id="260" r:id="rId8"/>
    <p:sldId id="261" r:id="rId9"/>
    <p:sldId id="262" r:id="rId10"/>
    <p:sldId id="273" r:id="rId11"/>
    <p:sldId id="271" r:id="rId12"/>
    <p:sldId id="275" r:id="rId13"/>
    <p:sldId id="264" r:id="rId14"/>
    <p:sldId id="274" r:id="rId15"/>
    <p:sldId id="269" r:id="rId16"/>
    <p:sldId id="270" r:id="rId17"/>
    <p:sldId id="263" r:id="rId18"/>
    <p:sldId id="268" r:id="rId19"/>
    <p:sldId id="276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A82A2-5536-409D-992A-DC691E28B5B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1A0F0-5D29-42AD-94D5-410F54907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72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1A0F0-5D29-42AD-94D5-410F5490762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34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451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494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85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18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988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816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3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533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79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46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324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22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Different Hand Drawn Graphs">
            <a:extLst>
              <a:ext uri="{FF2B5EF4-FFF2-40B4-BE49-F238E27FC236}">
                <a16:creationId xmlns:a16="http://schemas.microsoft.com/office/drawing/2014/main" id="{0B53414A-97F8-CDAA-017E-770997B33B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2667A-57A2-906B-4B7D-CC7A1D2EC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9107" y="2272858"/>
            <a:ext cx="5913766" cy="3204134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Project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solidFill>
                  <a:schemeClr val="bg1"/>
                </a:solidFill>
              </a:rPr>
              <a:t>Discovery Phase relevant to House Price Data set in Sri Lanka</a:t>
            </a:r>
            <a:br>
              <a:rPr lang="en-US" sz="2700" dirty="0">
                <a:solidFill>
                  <a:schemeClr val="bg1"/>
                </a:solidFill>
              </a:rPr>
            </a:br>
            <a:br>
              <a:rPr lang="en-US" sz="8000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3CD10B-769A-8A5C-9A3E-15D1F0889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W.L.A.W.B Samarasinghe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PS/2019/154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478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B67398-0AF6-58B8-C780-531E4DA22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6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F2340-945A-BB1A-8E7D-92055D06A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846187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Descriptive Statistics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24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ECE096-0F44-69F9-7C36-063A70D32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Handle Missing Values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9A723C-88B2-0CBC-8CDD-94EF55F68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9993" y="1404594"/>
            <a:ext cx="7044845" cy="3915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840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DE369-AA99-98B3-0954-C766C2F8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Outliers</a:t>
            </a:r>
          </a:p>
        </p:txBody>
      </p:sp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11515B0-BF33-EBD1-06C0-A077C323E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431" y="2399493"/>
            <a:ext cx="4990197" cy="3879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9035CC2-24FE-9825-3686-4233394FD7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3296" y="2399494"/>
            <a:ext cx="4880348" cy="3879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08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4E81-D783-ADEB-D378-2A614B510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60" y="492657"/>
            <a:ext cx="11247493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Descriptive Statistic of Price and  Square Footage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915BCB2-99C1-0F75-7A27-9444EA8A3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26" y="2307709"/>
            <a:ext cx="5348379" cy="3274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D324E-93B3-B42A-AC7C-80D3643AC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806" y="2307709"/>
            <a:ext cx="5780228" cy="3274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579EAAF-53E5-981B-32AF-07BD913F15BE}"/>
              </a:ext>
            </a:extLst>
          </p:cNvPr>
          <p:cNvSpPr/>
          <p:nvPr/>
        </p:nvSpPr>
        <p:spPr>
          <a:xfrm>
            <a:off x="1160723" y="5857592"/>
            <a:ext cx="3485583" cy="660903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Descriptive Statistic of Price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F0D1F4-71E2-63C6-FD09-6661F97ABAE0}"/>
              </a:ext>
            </a:extLst>
          </p:cNvPr>
          <p:cNvSpPr/>
          <p:nvPr/>
        </p:nvSpPr>
        <p:spPr>
          <a:xfrm>
            <a:off x="6868017" y="5925264"/>
            <a:ext cx="4477805" cy="58432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Descriptive Statistic of Square Footage</a:t>
            </a:r>
          </a:p>
        </p:txBody>
      </p:sp>
    </p:spTree>
    <p:extLst>
      <p:ext uri="{BB962C8B-B14F-4D97-AF65-F5344CB8AC3E}">
        <p14:creationId xmlns:p14="http://schemas.microsoft.com/office/powerpoint/2010/main" val="3910013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3D abstract blue and gold cube illustration">
            <a:extLst>
              <a:ext uri="{FF2B5EF4-FFF2-40B4-BE49-F238E27FC236}">
                <a16:creationId xmlns:a16="http://schemas.microsoft.com/office/drawing/2014/main" id="{0EB49C26-19B8-6E0C-AD26-2BE809A95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5" r="2051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86DED-E03B-813F-840F-4E65B96C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Data Visualization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54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Rectangle 104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52" name="Rectangle 105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01C7B-B62B-8175-5278-5EB1ABFC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55" y="1142449"/>
            <a:ext cx="3493655" cy="29882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 Plot of House Prices</a:t>
            </a: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56BE18-A2F8-0805-E54F-9848E93B3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770" y="774432"/>
            <a:ext cx="7610475" cy="5210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925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C8C8F-4906-FE71-C6BE-9BB0EC598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260" y="1612342"/>
            <a:ext cx="3764748" cy="2952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 Plot of House Square Footage</a:t>
            </a: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08A186-DE77-E967-75B8-505A6AD3B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03" y="823912"/>
            <a:ext cx="7610475" cy="5210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870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Rectangle 206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2" name="Rectangle 207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74" name="Rectangle 207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76" name="Freeform: Shape 207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78" name="Freeform: Shape 207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590B3-C27E-D116-D902-0DA70425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Plot of Average Price by Square Footage</a:t>
            </a:r>
          </a:p>
        </p:txBody>
      </p:sp>
      <p:sp>
        <p:nvSpPr>
          <p:cNvPr id="2080" name="Rectangle 207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9597D9B-1A25-5CF3-C0E0-937E1D002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9993" y="1122363"/>
            <a:ext cx="7052183" cy="4478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88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9D0C3-094C-FE8E-15CF-4D138ED22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the Dataset</a:t>
            </a: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Limitation Vector Art, Icons, and Graphics for Free Download">
            <a:extLst>
              <a:ext uri="{FF2B5EF4-FFF2-40B4-BE49-F238E27FC236}">
                <a16:creationId xmlns:a16="http://schemas.microsoft.com/office/drawing/2014/main" id="{F0E04562-532D-846A-3603-564F959C9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5" r="2" b="1029"/>
          <a:stretch/>
        </p:blipFill>
        <p:spPr bwMode="auto">
          <a:xfrm>
            <a:off x="558209" y="2393025"/>
            <a:ext cx="6009855" cy="369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9840D-CB87-D1D6-F949-1AC7C7113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393025"/>
            <a:ext cx="3872243" cy="3694176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bass on only three Characteristics such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SquareFootage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Number of Bedrooms and Location.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it is has more than three, it better to more strong idea about the price estimating.</a:t>
            </a:r>
          </a:p>
        </p:txBody>
      </p:sp>
    </p:spTree>
    <p:extLst>
      <p:ext uri="{BB962C8B-B14F-4D97-AF65-F5344CB8AC3E}">
        <p14:creationId xmlns:p14="http://schemas.microsoft.com/office/powerpoint/2010/main" val="199512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maths learning objects">
            <a:extLst>
              <a:ext uri="{FF2B5EF4-FFF2-40B4-BE49-F238E27FC236}">
                <a16:creationId xmlns:a16="http://schemas.microsoft.com/office/drawing/2014/main" id="{291DD60F-30CF-528F-2975-E3EDD37779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0" r="10386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2D1F-BB64-17E6-DBAE-C5168424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105C2-6406-4B8B-817C-1DF84B0BF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3923815" cy="3590474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Notebook.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library:- for numerical computing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library :- for data manipulation and analysis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Mathplotlib.pyplot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for plotting graphs.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Seaborn library:- for data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2306133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36015-BE07-EAD4-A99D-0D464BE68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of this Phase</a:t>
            </a:r>
          </a:p>
        </p:txBody>
      </p:sp>
      <p:pic>
        <p:nvPicPr>
          <p:cNvPr id="1026" name="Picture 2" descr="Forget SMART goals, MASTER Your Goal-Setting Process - AgencyAnalytics">
            <a:extLst>
              <a:ext uri="{FF2B5EF4-FFF2-40B4-BE49-F238E27FC236}">
                <a16:creationId xmlns:a16="http://schemas.microsoft.com/office/drawing/2014/main" id="{A61B9A03-2ED2-9E28-EFAE-9D842D99F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2" r="33229"/>
          <a:stretch/>
        </p:blipFill>
        <p:spPr bwMode="auto">
          <a:xfrm>
            <a:off x="221673" y="237744"/>
            <a:ext cx="4283652" cy="6291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DB023-9993-8B60-D271-8B1E405B3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the Business Problem that need to be solve.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and Identify relevant data.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good review of the raw data.</a:t>
            </a:r>
          </a:p>
        </p:txBody>
      </p:sp>
    </p:spTree>
    <p:extLst>
      <p:ext uri="{BB962C8B-B14F-4D97-AF65-F5344CB8AC3E}">
        <p14:creationId xmlns:p14="http://schemas.microsoft.com/office/powerpoint/2010/main" val="75850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3D8B0C26-EDCF-C132-9CD6-E6E2EEAEA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8" b="19142"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C82A5-D1BD-6B38-9558-F9D981DE7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46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AE529-D4E1-253C-4752-7AEF24DAB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Problem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6AA0-63B2-2DAD-F4FB-4EE522A9A3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78" y="2478992"/>
            <a:ext cx="4760885" cy="42173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Talking about the prices of houses in Sri Lanka, there are many variations depending on their characteristics such as the number of rooms, bedrooms, square footage, location, etc.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it is very difficult to get an accurate idea about prices, not only for house sellers but also for customers.</a:t>
            </a:r>
          </a:p>
          <a:p>
            <a:endParaRPr lang="en-US" sz="1700" dirty="0"/>
          </a:p>
        </p:txBody>
      </p:sp>
      <p:pic>
        <p:nvPicPr>
          <p:cNvPr id="5" name="Content Placeholder 4" descr="A midsection of a person holding a miniature house">
            <a:extLst>
              <a:ext uri="{FF2B5EF4-FFF2-40B4-BE49-F238E27FC236}">
                <a16:creationId xmlns:a16="http://schemas.microsoft.com/office/drawing/2014/main" id="{7327338F-5C6F-B4E4-2697-D5B235E8B1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072" r="17688" b="-1"/>
          <a:stretch/>
        </p:blipFill>
        <p:spPr>
          <a:xfrm>
            <a:off x="5308052" y="347472"/>
            <a:ext cx="6564333" cy="6073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2581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9" name="Rectangle 1068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86BC2-EA8F-4C60-BF1D-7A5D3B9C8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the Project</a:t>
            </a:r>
          </a:p>
        </p:txBody>
      </p:sp>
      <p:pic>
        <p:nvPicPr>
          <p:cNvPr id="1036" name="Picture 12" descr="Goals, objectives, KPIs, targets, initiatives and actions">
            <a:extLst>
              <a:ext uri="{FF2B5EF4-FFF2-40B4-BE49-F238E27FC236}">
                <a16:creationId xmlns:a16="http://schemas.microsoft.com/office/drawing/2014/main" id="{0D442ED0-8C9F-AB77-EA39-D4DB7A227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" r="2027"/>
          <a:stretch/>
        </p:blipFill>
        <p:spPr bwMode="auto">
          <a:xfrm>
            <a:off x="184726" y="230908"/>
            <a:ext cx="6532729" cy="6400987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1" name="Rectangle 1070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3" name="Rectangle 1072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1EBA-8CA9-3030-52E2-9793D6DE7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2651" y="2395185"/>
            <a:ext cx="4954624" cy="4236710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house prices in Sri Lanka based on house characteristics such as square footage, number of bedrooms, and location.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helps to get better idea about how house  price varying in Sri Lanka. peoples who is going to buying or selling houses in Sri Lanka.</a:t>
            </a:r>
          </a:p>
        </p:txBody>
      </p:sp>
      <p:sp>
        <p:nvSpPr>
          <p:cNvPr id="4" name="AutoShape 4" descr="How To Set Objectives That Won't Be Forgotten After Two Weeks">
            <a:extLst>
              <a:ext uri="{FF2B5EF4-FFF2-40B4-BE49-F238E27FC236}">
                <a16:creationId xmlns:a16="http://schemas.microsoft.com/office/drawing/2014/main" id="{95ACB6BD-EB7D-7EEE-0E36-B93CC6B1B4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57454" y="3276600"/>
            <a:ext cx="29094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129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Graph on document with pen">
            <a:extLst>
              <a:ext uri="{FF2B5EF4-FFF2-40B4-BE49-F238E27FC236}">
                <a16:creationId xmlns:a16="http://schemas.microsoft.com/office/drawing/2014/main" id="{72BE034B-32DE-CED8-F520-6B6B6B61C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0" b="1422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D19661F-4B4C-74C1-7FC3-31FB14D49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6955" y="-166956"/>
            <a:ext cx="6858002" cy="719191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55000"/>
                </a:schemeClr>
              </a:gs>
              <a:gs pos="25000">
                <a:schemeClr val="bg1">
                  <a:alpha val="38000"/>
                </a:schemeClr>
              </a:gs>
              <a:gs pos="100000">
                <a:schemeClr val="bg1">
                  <a:alpha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E7B2E1-23A1-DF9E-131C-C153B21A2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982" y="1012351"/>
            <a:ext cx="8462035" cy="320040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Dataset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65A4AE-FFE9-B2D5-017C-17337DDB3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E701D1-A34F-CF86-7316-8761C7835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737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71641-4809-5C99-E21C-3CABBEEC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Dataset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895EC-2095-3F0A-DD79-FF45426D4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156" y="3208517"/>
            <a:ext cx="3822215" cy="3207258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:-House Prices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 :- Kaggle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Owner :- Nisan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Obesekara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C44DB-F164-EDB7-C013-73FCE81CD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85" y="1640940"/>
            <a:ext cx="7299193" cy="3576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2565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0C28A69-9B26-45AC-AFF7-719A7A50A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58EC70-24DF-BB12-4CDC-B18C29B3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5654" y="991443"/>
            <a:ext cx="4646295" cy="1087819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Dataset</a:t>
            </a:r>
            <a:endParaRPr lang="en-US" dirty="0"/>
          </a:p>
        </p:txBody>
      </p:sp>
      <p:pic>
        <p:nvPicPr>
          <p:cNvPr id="32" name="Picture 31" descr="Graph">
            <a:extLst>
              <a:ext uri="{FF2B5EF4-FFF2-40B4-BE49-F238E27FC236}">
                <a16:creationId xmlns:a16="http://schemas.microsoft.com/office/drawing/2014/main" id="{E504856F-47DD-FB0E-0758-2B978B062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90" r="25156"/>
          <a:stretch/>
        </p:blipFill>
        <p:spPr>
          <a:xfrm>
            <a:off x="474344" y="475487"/>
            <a:ext cx="6166601" cy="5851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383398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55" y="2285541"/>
            <a:ext cx="457200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BA62E-685D-78A4-9267-3BC783B02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2618" y="2684095"/>
            <a:ext cx="4929331" cy="34928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 set provide a data representation about house price in Sri Lanka base on some </a:t>
            </a:r>
            <a:r>
              <a:rPr lang="en-US" sz="260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features such as   square footage, number of bedrooms, and location. 4 Columns and 23455 Rows are there in this dataset.</a:t>
            </a:r>
          </a:p>
        </p:txBody>
      </p:sp>
    </p:spTree>
    <p:extLst>
      <p:ext uri="{BB962C8B-B14F-4D97-AF65-F5344CB8AC3E}">
        <p14:creationId xmlns:p14="http://schemas.microsoft.com/office/powerpoint/2010/main" val="186755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0D0E-5634-BE66-40FF-B8B871A2B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C2929-CFC5-DA08-8A51-37457EC09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99" y="2478024"/>
            <a:ext cx="11758460" cy="3694176"/>
          </a:xfrm>
        </p:spPr>
        <p:txBody>
          <a:bodyPr>
            <a:normAutofit/>
          </a:bodyPr>
          <a:lstStyle/>
          <a:p>
            <a:r>
              <a:rPr lang="en-US" sz="28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Columns: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SquareFootage</a:t>
            </a:r>
            <a:r>
              <a:rPr lang="en-US" sz="280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: Size of the house in square feet.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Bedrooms          : Number of bedrooms in the house.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Location            : Location of the </a:t>
            </a:r>
            <a:r>
              <a:rPr lang="en-US" sz="280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house,categorized</a:t>
            </a:r>
            <a:r>
              <a:rPr lang="en-US" sz="280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as '</a:t>
            </a:r>
            <a:r>
              <a:rPr lang="en-US" sz="280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Suburb’,‘Rural</a:t>
            </a:r>
            <a:r>
              <a:rPr lang="en-US" sz="280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’ and ‘</a:t>
            </a:r>
            <a:r>
              <a:rPr lang="en-US" sz="280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Uban</a:t>
            </a:r>
            <a:r>
              <a:rPr lang="en-US" sz="28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sz="280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Price (LKR)      : The price of the house in Sri Lankan Rupees (LKR).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969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7A2F7-103E-2F3B-8DAD-D38CB04F9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Sample Of Dataset 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5AB6BD-2932-A75F-37CA-C15A0925F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609" y="2475999"/>
            <a:ext cx="5687465" cy="2985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4138B1-E24C-2007-7DCB-48C99B7E6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355" y="2475999"/>
            <a:ext cx="5647719" cy="2985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5BAA77-DB91-4905-F0FD-61683D15CA78}"/>
              </a:ext>
            </a:extLst>
          </p:cNvPr>
          <p:cNvSpPr/>
          <p:nvPr/>
        </p:nvSpPr>
        <p:spPr>
          <a:xfrm>
            <a:off x="2419903" y="5767057"/>
            <a:ext cx="1502875" cy="4888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0A77DF-25C6-BF0C-A46F-414F34BAA311}"/>
              </a:ext>
            </a:extLst>
          </p:cNvPr>
          <p:cNvSpPr/>
          <p:nvPr/>
        </p:nvSpPr>
        <p:spPr>
          <a:xfrm>
            <a:off x="8321776" y="5767057"/>
            <a:ext cx="1502875" cy="4888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9339080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8E8E2"/>
      </a:lt2>
      <a:accent1>
        <a:srgbClr val="9796C6"/>
      </a:accent1>
      <a:accent2>
        <a:srgbClr val="7F96BA"/>
      </a:accent2>
      <a:accent3>
        <a:srgbClr val="7DACB7"/>
      </a:accent3>
      <a:accent4>
        <a:srgbClr val="78AFA3"/>
      </a:accent4>
      <a:accent5>
        <a:srgbClr val="83AE92"/>
      </a:accent5>
      <a:accent6>
        <a:srgbClr val="7DB27A"/>
      </a:accent6>
      <a:hlink>
        <a:srgbClr val="848651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420</Words>
  <Application>Microsoft Office PowerPoint</Application>
  <PresentationFormat>Widescreen</PresentationFormat>
  <Paragraphs>50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Arial</vt:lpstr>
      <vt:lpstr>Avenir Next LT Pro</vt:lpstr>
      <vt:lpstr>Calibri</vt:lpstr>
      <vt:lpstr>Neue Haas Grotesk Text Pro</vt:lpstr>
      <vt:lpstr>Times New Roman</vt:lpstr>
      <vt:lpstr>AccentBoxVTI</vt:lpstr>
      <vt:lpstr>Data Science Project Discovery Phase relevant to House Price Data set in Sri Lanka  </vt:lpstr>
      <vt:lpstr>Goal of this Phase</vt:lpstr>
      <vt:lpstr>What is the Problem </vt:lpstr>
      <vt:lpstr>Objectives of the Project</vt:lpstr>
      <vt:lpstr>About Dataset</vt:lpstr>
      <vt:lpstr>About Dataset</vt:lpstr>
      <vt:lpstr>About Dataset</vt:lpstr>
      <vt:lpstr>About Dataset</vt:lpstr>
      <vt:lpstr>Sample Of Dataset </vt:lpstr>
      <vt:lpstr>Descriptive Statistics </vt:lpstr>
      <vt:lpstr>Handle Missing Values</vt:lpstr>
      <vt:lpstr>Outliers</vt:lpstr>
      <vt:lpstr>Descriptive Statistic of Price and  Square Footage</vt:lpstr>
      <vt:lpstr>Data Visualization</vt:lpstr>
      <vt:lpstr>Box Plot of House Prices</vt:lpstr>
      <vt:lpstr>Box Plot of House Square Footage</vt:lpstr>
      <vt:lpstr>Bar Plot of Average Price by Square Footage</vt:lpstr>
      <vt:lpstr>Limitations of the Dataset</vt:lpstr>
      <vt:lpstr>Tools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PS/2019/154 - SAMARASINGHE W.L.A.W.B.</dc:creator>
  <cp:lastModifiedBy>PS/2019/154 - SAMARASINGHE W.L.A.W.B.</cp:lastModifiedBy>
  <cp:revision>51</cp:revision>
  <dcterms:created xsi:type="dcterms:W3CDTF">2024-06-22T10:27:08Z</dcterms:created>
  <dcterms:modified xsi:type="dcterms:W3CDTF">2024-06-27T17:16:42Z</dcterms:modified>
</cp:coreProperties>
</file>